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1"/>
  </p:sldMasterIdLst>
  <p:notesMasterIdLst>
    <p:notesMasterId r:id="rId16"/>
  </p:notesMasterIdLst>
  <p:sldIdLst>
    <p:sldId id="259" r:id="rId2"/>
    <p:sldId id="288" r:id="rId3"/>
    <p:sldId id="268" r:id="rId4"/>
    <p:sldId id="294" r:id="rId5"/>
    <p:sldId id="263" r:id="rId6"/>
    <p:sldId id="266" r:id="rId7"/>
    <p:sldId id="275" r:id="rId8"/>
    <p:sldId id="265" r:id="rId9"/>
    <p:sldId id="276" r:id="rId10"/>
    <p:sldId id="280" r:id="rId11"/>
    <p:sldId id="291" r:id="rId12"/>
    <p:sldId id="290" r:id="rId13"/>
    <p:sldId id="258" r:id="rId14"/>
    <p:sldId id="29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07"/>
    <p:restoredTop sz="94719"/>
  </p:normalViewPr>
  <p:slideViewPr>
    <p:cSldViewPr snapToGrid="0" snapToObjects="1">
      <p:cViewPr varScale="1">
        <p:scale>
          <a:sx n="120" d="100"/>
          <a:sy n="120" d="100"/>
        </p:scale>
        <p:origin x="4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7C284B-ADD7-0541-8A58-486CCCD33E16}" type="datetimeFigureOut">
              <a:rPr lang="en-US" smtClean="0"/>
              <a:t>11/11/20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26803F-F7F2-3846-93E0-4C6BA4EE4D2C}" type="slidenum">
              <a:rPr lang="en-US" smtClean="0"/>
              <a:t>‹#›</a:t>
            </a:fld>
            <a:endParaRPr lang="en-US"/>
          </a:p>
        </p:txBody>
      </p:sp>
    </p:spTree>
    <p:extLst>
      <p:ext uri="{BB962C8B-B14F-4D97-AF65-F5344CB8AC3E}">
        <p14:creationId xmlns:p14="http://schemas.microsoft.com/office/powerpoint/2010/main" val="2937519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26803F-F7F2-3846-93E0-4C6BA4EE4D2C}" type="slidenum">
              <a:rPr lang="en-US" smtClean="0"/>
              <a:t>1</a:t>
            </a:fld>
            <a:endParaRPr lang="en-US"/>
          </a:p>
        </p:txBody>
      </p:sp>
    </p:spTree>
    <p:extLst>
      <p:ext uri="{BB962C8B-B14F-4D97-AF65-F5344CB8AC3E}">
        <p14:creationId xmlns:p14="http://schemas.microsoft.com/office/powerpoint/2010/main" val="4012019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3</a:t>
            </a:fld>
            <a:endParaRPr lang="en-US"/>
          </a:p>
        </p:txBody>
      </p:sp>
    </p:spTree>
    <p:extLst>
      <p:ext uri="{BB962C8B-B14F-4D97-AF65-F5344CB8AC3E}">
        <p14:creationId xmlns:p14="http://schemas.microsoft.com/office/powerpoint/2010/main" val="2769038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4</a:t>
            </a:fld>
            <a:endParaRPr lang="en-US"/>
          </a:p>
        </p:txBody>
      </p:sp>
    </p:spTree>
    <p:extLst>
      <p:ext uri="{BB962C8B-B14F-4D97-AF65-F5344CB8AC3E}">
        <p14:creationId xmlns:p14="http://schemas.microsoft.com/office/powerpoint/2010/main" val="26554836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5</a:t>
            </a:fld>
            <a:endParaRPr lang="en-US"/>
          </a:p>
        </p:txBody>
      </p:sp>
    </p:spTree>
    <p:extLst>
      <p:ext uri="{BB962C8B-B14F-4D97-AF65-F5344CB8AC3E}">
        <p14:creationId xmlns:p14="http://schemas.microsoft.com/office/powerpoint/2010/main" val="469814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11</a:t>
            </a:fld>
            <a:endParaRPr lang="en-US"/>
          </a:p>
        </p:txBody>
      </p:sp>
    </p:spTree>
    <p:extLst>
      <p:ext uri="{BB962C8B-B14F-4D97-AF65-F5344CB8AC3E}">
        <p14:creationId xmlns:p14="http://schemas.microsoft.com/office/powerpoint/2010/main" val="3402034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13</a:t>
            </a:fld>
            <a:endParaRPr lang="en-US"/>
          </a:p>
        </p:txBody>
      </p:sp>
    </p:spTree>
    <p:extLst>
      <p:ext uri="{BB962C8B-B14F-4D97-AF65-F5344CB8AC3E}">
        <p14:creationId xmlns:p14="http://schemas.microsoft.com/office/powerpoint/2010/main" val="3422693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26803F-F7F2-3846-93E0-4C6BA4EE4D2C}" type="slidenum">
              <a:rPr lang="en-US" smtClean="0"/>
              <a:t>14</a:t>
            </a:fld>
            <a:endParaRPr lang="en-US"/>
          </a:p>
        </p:txBody>
      </p:sp>
    </p:spTree>
    <p:extLst>
      <p:ext uri="{BB962C8B-B14F-4D97-AF65-F5344CB8AC3E}">
        <p14:creationId xmlns:p14="http://schemas.microsoft.com/office/powerpoint/2010/main" val="2178486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11/11/20</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592742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11/11/20</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266484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11/11/20</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91661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11/11/20</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940279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11/11/20</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833615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11/11/20</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11164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11/11/20</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208500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11/11/20</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49669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11/11/20</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52711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11/11/20</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93107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11/11/20</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818382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11/11/20</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4027863649"/>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9" r:id="rId6"/>
    <p:sldLayoutId id="2147483744" r:id="rId7"/>
    <p:sldLayoutId id="2147483745" r:id="rId8"/>
    <p:sldLayoutId id="2147483746" r:id="rId9"/>
    <p:sldLayoutId id="2147483748" r:id="rId10"/>
    <p:sldLayoutId id="2147483747"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7" name="Rectangle 137">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Representational Photo: Getty Images">
            <a:extLst>
              <a:ext uri="{FF2B5EF4-FFF2-40B4-BE49-F238E27FC236}">
                <a16:creationId xmlns:a16="http://schemas.microsoft.com/office/drawing/2014/main" id="{A3B33AA1-4BD4-BF4C-B4C2-6333BEB1FDAC}"/>
              </a:ext>
            </a:extLst>
          </p:cNvPr>
          <p:cNvPicPr>
            <a:picLocks noGrp="1" noChangeAspect="1" noChangeArrowheads="1"/>
          </p:cNvPicPr>
          <p:nvPr>
            <p:ph idx="1"/>
          </p:nvPr>
        </p:nvPicPr>
        <p:blipFill rotWithShape="1">
          <a:blip r:embed="rId3">
            <a:alphaModFix amt="90000"/>
            <a:extLst>
              <a:ext uri="{28A0092B-C50C-407E-A947-70E740481C1C}">
                <a14:useLocalDpi xmlns:a14="http://schemas.microsoft.com/office/drawing/2010/main" val="0"/>
              </a:ext>
            </a:extLst>
          </a:blip>
          <a:srcRect l="3484" r="1406" b="1"/>
          <a:stretch/>
        </p:blipFill>
        <p:spPr bwMode="auto">
          <a:xfrm>
            <a:off x="1" y="10"/>
            <a:ext cx="12192000" cy="6857990"/>
          </a:xfrm>
          <a:prstGeom prst="rect">
            <a:avLst/>
          </a:prstGeom>
          <a:noFill/>
          <a:effectLst>
            <a:outerShdw blurRad="50800" dist="50800" dir="5400000" algn="ctr" rotWithShape="0">
              <a:srgbClr val="000000"/>
            </a:outerShdw>
          </a:effectLst>
          <a:extLst>
            <a:ext uri="{909E8E84-426E-40DD-AFC4-6F175D3DCCD1}">
              <a14:hiddenFill xmlns:a14="http://schemas.microsoft.com/office/drawing/2010/main">
                <a:solidFill>
                  <a:srgbClr val="FFFFFF"/>
                </a:solidFill>
              </a14:hiddenFill>
            </a:ext>
          </a:extLst>
        </p:spPr>
      </p:pic>
      <p:sp>
        <p:nvSpPr>
          <p:cNvPr id="140" name="Rectangle 139">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BA9CE1-5B43-8243-A766-57C0B18A416A}"/>
              </a:ext>
            </a:extLst>
          </p:cNvPr>
          <p:cNvSpPr>
            <a:spLocks noGrp="1"/>
          </p:cNvSpPr>
          <p:nvPr>
            <p:ph type="title"/>
          </p:nvPr>
        </p:nvSpPr>
        <p:spPr>
          <a:xfrm>
            <a:off x="1352549" y="1380743"/>
            <a:ext cx="9486900" cy="2048256"/>
          </a:xfrm>
        </p:spPr>
        <p:txBody>
          <a:bodyPr vert="horz" lIns="91440" tIns="45720" rIns="91440" bIns="45720" rtlCol="0" anchor="b">
            <a:normAutofit/>
          </a:bodyPr>
          <a:lstStyle/>
          <a:p>
            <a:pPr algn="ctr"/>
            <a:r>
              <a:rPr lang="en-US" sz="4000" b="1" kern="1200" cap="all" spc="300" baseline="0" dirty="0">
                <a:solidFill>
                  <a:srgbClr val="FFFFFF"/>
                </a:solidFill>
                <a:effectLst>
                  <a:outerShdw blurRad="50800" dist="50800" dir="5400000" sx="99000" sy="99000" algn="ctr" rotWithShape="0">
                    <a:srgbClr val="000000"/>
                  </a:outerShdw>
                </a:effectLst>
                <a:latin typeface="+mj-lt"/>
                <a:ea typeface="+mj-ea"/>
                <a:cs typeface="+mj-cs"/>
              </a:rPr>
              <a:t>Study of wildfires in the us</a:t>
            </a:r>
            <a:br>
              <a:rPr lang="en-US" sz="3600" kern="1200" cap="all" spc="300" baseline="0" dirty="0">
                <a:solidFill>
                  <a:srgbClr val="FFFFFF"/>
                </a:solidFill>
                <a:latin typeface="+mj-lt"/>
                <a:ea typeface="+mj-ea"/>
                <a:cs typeface="+mj-cs"/>
              </a:rPr>
            </a:br>
            <a:br>
              <a:rPr lang="en-US" sz="3600" kern="1200" cap="all" spc="300" baseline="0" dirty="0">
                <a:solidFill>
                  <a:srgbClr val="FFFFFF"/>
                </a:solidFill>
                <a:latin typeface="+mj-lt"/>
                <a:ea typeface="+mj-ea"/>
                <a:cs typeface="+mj-cs"/>
              </a:rPr>
            </a:br>
            <a:r>
              <a:rPr lang="en-US" sz="2800" i="1" kern="1200" cap="all" spc="300" baseline="0" dirty="0">
                <a:solidFill>
                  <a:srgbClr val="FFFFFF"/>
                </a:solidFill>
                <a:effectLst>
                  <a:outerShdw blurRad="50800" dist="50800" dir="5400000" sx="99000" sy="99000" algn="ctr" rotWithShape="0">
                    <a:srgbClr val="000000"/>
                  </a:outerShdw>
                </a:effectLst>
                <a:latin typeface="+mj-lt"/>
                <a:ea typeface="+mj-ea"/>
                <a:cs typeface="+mj-cs"/>
              </a:rPr>
              <a:t>For the years 1992-2015</a:t>
            </a:r>
          </a:p>
        </p:txBody>
      </p:sp>
      <p:sp>
        <p:nvSpPr>
          <p:cNvPr id="5" name="TextBox 4">
            <a:extLst>
              <a:ext uri="{FF2B5EF4-FFF2-40B4-BE49-F238E27FC236}">
                <a16:creationId xmlns:a16="http://schemas.microsoft.com/office/drawing/2014/main" id="{F67EDC2F-669A-7C48-87B4-B36B4F6BDA6D}"/>
              </a:ext>
            </a:extLst>
          </p:cNvPr>
          <p:cNvSpPr txBox="1"/>
          <p:nvPr/>
        </p:nvSpPr>
        <p:spPr>
          <a:xfrm>
            <a:off x="10377182" y="6438880"/>
            <a:ext cx="1988191" cy="369332"/>
          </a:xfrm>
          <a:prstGeom prst="rect">
            <a:avLst/>
          </a:prstGeom>
          <a:noFill/>
        </p:spPr>
        <p:txBody>
          <a:bodyPr wrap="square" rtlCol="0">
            <a:spAutoFit/>
          </a:bodyPr>
          <a:lstStyle/>
          <a:p>
            <a:r>
              <a:rPr lang="en-GB" dirty="0">
                <a:solidFill>
                  <a:schemeClr val="bg1"/>
                </a:solidFill>
                <a:effectLst>
                  <a:outerShdw blurRad="50800" dist="152400" algn="l" rotWithShape="0">
                    <a:prstClr val="black">
                      <a:alpha val="40000"/>
                    </a:prstClr>
                  </a:outerShdw>
                </a:effectLst>
              </a:rPr>
              <a:t>Nick Cunnington</a:t>
            </a:r>
          </a:p>
        </p:txBody>
      </p:sp>
    </p:spTree>
    <p:extLst>
      <p:ext uri="{BB962C8B-B14F-4D97-AF65-F5344CB8AC3E}">
        <p14:creationId xmlns:p14="http://schemas.microsoft.com/office/powerpoint/2010/main" val="19215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4) Do most fires occur at the same time of year country wide</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990226" y="2177528"/>
            <a:ext cx="4189252" cy="4386403"/>
          </a:xfrm>
        </p:spPr>
        <p:txBody>
          <a:bodyPr>
            <a:normAutofit/>
          </a:bodyPr>
          <a:lstStyle/>
          <a:p>
            <a:r>
              <a:rPr lang="en-GB" sz="2000" dirty="0">
                <a:solidFill>
                  <a:schemeClr val="tx1"/>
                </a:solidFill>
                <a:latin typeface="Calibri" panose="020F0502020204030204" pitchFamily="34" charset="0"/>
                <a:cs typeface="Calibri" panose="020F0502020204030204" pitchFamily="34" charset="0"/>
              </a:rPr>
              <a:t>There are 2 definite peaks in occurrences each year, in Mar/Apr and Jul/Aug.</a:t>
            </a:r>
          </a:p>
          <a:p>
            <a:r>
              <a:rPr lang="en-GB" sz="2000" dirty="0">
                <a:latin typeface="Calibri" panose="020F0502020204030204" pitchFamily="34" charset="0"/>
                <a:cs typeface="Calibri" panose="020F0502020204030204" pitchFamily="34" charset="0"/>
              </a:rPr>
              <a:t>I initially assumed it to be due linked to school Spring and Summer break periods. </a:t>
            </a:r>
            <a:r>
              <a:rPr lang="en-GB" sz="2000" baseline="30000" dirty="0">
                <a:latin typeface="Calibri" panose="020F0502020204030204" pitchFamily="34" charset="0"/>
                <a:cs typeface="Calibri" panose="020F0502020204030204" pitchFamily="34" charset="0"/>
              </a:rPr>
              <a:t>(3)</a:t>
            </a:r>
          </a:p>
          <a:p>
            <a:r>
              <a:rPr lang="en-GB" sz="2000" dirty="0">
                <a:latin typeface="Calibri" panose="020F0502020204030204" pitchFamily="34" charset="0"/>
                <a:cs typeface="Calibri" panose="020F0502020204030204" pitchFamily="34" charset="0"/>
              </a:rPr>
              <a:t>However is more likely to be caused by climatic differences between the East and West coasts States. </a:t>
            </a:r>
            <a:r>
              <a:rPr lang="en-GB" sz="2000" baseline="30000" dirty="0">
                <a:latin typeface="Calibri" panose="020F0502020204030204" pitchFamily="34" charset="0"/>
                <a:cs typeface="Calibri" panose="020F0502020204030204" pitchFamily="34" charset="0"/>
              </a:rPr>
              <a:t>(4)</a:t>
            </a:r>
          </a:p>
        </p:txBody>
      </p:sp>
      <p:sp>
        <p:nvSpPr>
          <p:cNvPr id="7" name="TextBox 6">
            <a:extLst>
              <a:ext uri="{FF2B5EF4-FFF2-40B4-BE49-F238E27FC236}">
                <a16:creationId xmlns:a16="http://schemas.microsoft.com/office/drawing/2014/main" id="{380C5EC2-FE86-FB4D-B064-0532A352B642}"/>
              </a:ext>
            </a:extLst>
          </p:cNvPr>
          <p:cNvSpPr txBox="1"/>
          <p:nvPr/>
        </p:nvSpPr>
        <p:spPr>
          <a:xfrm>
            <a:off x="8063498" y="6389002"/>
            <a:ext cx="4189252" cy="415498"/>
          </a:xfrm>
          <a:prstGeom prst="rect">
            <a:avLst/>
          </a:prstGeom>
          <a:noFill/>
        </p:spPr>
        <p:txBody>
          <a:bodyPr wrap="square" rtlCol="0">
            <a:spAutoFit/>
          </a:bodyPr>
          <a:lstStyle/>
          <a:p>
            <a:r>
              <a:rPr lang="en-GB" sz="1400" i="1" baseline="30000" dirty="0"/>
              <a:t>(</a:t>
            </a:r>
            <a:r>
              <a:rPr lang="en-GB" sz="1400" i="1" baseline="30000" dirty="0">
                <a:latin typeface="Calibri" panose="020F0502020204030204" pitchFamily="34" charset="0"/>
                <a:cs typeface="Calibri" panose="020F0502020204030204" pitchFamily="34" charset="0"/>
              </a:rPr>
              <a:t>3) </a:t>
            </a:r>
            <a:r>
              <a:rPr lang="en-GB" sz="1050" i="1" dirty="0">
                <a:latin typeface="Calibri" panose="020F0502020204030204" pitchFamily="34" charset="0"/>
                <a:cs typeface="Calibri" panose="020F0502020204030204" pitchFamily="34" charset="0"/>
              </a:rPr>
              <a:t>https://</a:t>
            </a:r>
            <a:r>
              <a:rPr lang="en-GB" sz="1050" i="1" dirty="0" err="1">
                <a:latin typeface="Calibri" panose="020F0502020204030204" pitchFamily="34" charset="0"/>
                <a:cs typeface="Calibri" panose="020F0502020204030204" pitchFamily="34" charset="0"/>
              </a:rPr>
              <a:t>en.wikipedia.org</a:t>
            </a:r>
            <a:r>
              <a:rPr lang="en-GB" sz="1050" i="1" dirty="0">
                <a:latin typeface="Calibri" panose="020F0502020204030204" pitchFamily="34" charset="0"/>
                <a:cs typeface="Calibri" panose="020F0502020204030204" pitchFamily="34" charset="0"/>
              </a:rPr>
              <a:t>/wiki/</a:t>
            </a:r>
            <a:r>
              <a:rPr lang="en-GB" sz="1050" i="1" dirty="0" err="1">
                <a:latin typeface="Calibri" panose="020F0502020204030204" pitchFamily="34" charset="0"/>
                <a:cs typeface="Calibri" panose="020F0502020204030204" pitchFamily="34" charset="0"/>
              </a:rPr>
              <a:t>School_holidays_in_the_United_States</a:t>
            </a:r>
            <a:endParaRPr lang="en-GB" sz="1050" i="1" dirty="0">
              <a:latin typeface="Calibri" panose="020F0502020204030204" pitchFamily="34" charset="0"/>
              <a:cs typeface="Calibri" panose="020F0502020204030204" pitchFamily="34" charset="0"/>
            </a:endParaRPr>
          </a:p>
          <a:p>
            <a:r>
              <a:rPr lang="en-GB" sz="1400" i="1" baseline="30000" dirty="0">
                <a:latin typeface="Calibri" panose="020F0502020204030204" pitchFamily="34" charset="0"/>
                <a:cs typeface="Calibri" panose="020F0502020204030204" pitchFamily="34" charset="0"/>
              </a:rPr>
              <a:t>(4) </a:t>
            </a:r>
            <a:r>
              <a:rPr lang="en-GB" sz="1050" i="1" dirty="0">
                <a:latin typeface="Calibri" panose="020F0502020204030204" pitchFamily="34" charset="0"/>
                <a:cs typeface="Calibri" panose="020F0502020204030204" pitchFamily="34" charset="0"/>
              </a:rPr>
              <a:t>See slide 13</a:t>
            </a:r>
          </a:p>
        </p:txBody>
      </p:sp>
      <p:pic>
        <p:nvPicPr>
          <p:cNvPr id="13" name="Picture 12" descr="Chart, histogram&#10;&#10;Description automatically generated">
            <a:extLst>
              <a:ext uri="{FF2B5EF4-FFF2-40B4-BE49-F238E27FC236}">
                <a16:creationId xmlns:a16="http://schemas.microsoft.com/office/drawing/2014/main" id="{D91199D4-7AC0-9A4D-82D7-F50B8B80CFB7}"/>
              </a:ext>
            </a:extLst>
          </p:cNvPr>
          <p:cNvPicPr>
            <a:picLocks noChangeAspect="1"/>
          </p:cNvPicPr>
          <p:nvPr/>
        </p:nvPicPr>
        <p:blipFill>
          <a:blip r:embed="rId2"/>
          <a:stretch>
            <a:fillRect/>
          </a:stretch>
        </p:blipFill>
        <p:spPr>
          <a:xfrm>
            <a:off x="12522" y="1815547"/>
            <a:ext cx="7918173" cy="4750904"/>
          </a:xfrm>
          <a:prstGeom prst="rect">
            <a:avLst/>
          </a:prstGeom>
        </p:spPr>
      </p:pic>
    </p:spTree>
    <p:extLst>
      <p:ext uri="{BB962C8B-B14F-4D97-AF65-F5344CB8AC3E}">
        <p14:creationId xmlns:p14="http://schemas.microsoft.com/office/powerpoint/2010/main" val="1383886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4) Do most fires occur at the same time of year country wide</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976971" y="2177527"/>
            <a:ext cx="4189252" cy="3096835"/>
          </a:xfrm>
        </p:spPr>
        <p:txBody>
          <a:bodyPr>
            <a:normAutofit/>
          </a:bodyPr>
          <a:lstStyle/>
          <a:p>
            <a:r>
              <a:rPr lang="en-GB" sz="2000" dirty="0">
                <a:latin typeface="Calibri" panose="020F0502020204030204" pitchFamily="34" charset="0"/>
                <a:cs typeface="Calibri" panose="020F0502020204030204" pitchFamily="34" charset="0"/>
              </a:rPr>
              <a:t>Considering day number of the year peaks can still be seen around Spring and Summer.</a:t>
            </a:r>
          </a:p>
          <a:p>
            <a:r>
              <a:rPr lang="en-GB" sz="2000" dirty="0">
                <a:latin typeface="Calibri" panose="020F0502020204030204" pitchFamily="34" charset="0"/>
                <a:cs typeface="Calibri" panose="020F0502020204030204" pitchFamily="34" charset="0"/>
              </a:rPr>
              <a:t>However the is a very large spike over 2 days – 185 and 186.</a:t>
            </a:r>
          </a:p>
          <a:p>
            <a:r>
              <a:rPr lang="en-GB" sz="2000" dirty="0">
                <a:latin typeface="Calibri" panose="020F0502020204030204" pitchFamily="34" charset="0"/>
                <a:cs typeface="Calibri" panose="020F0502020204030204" pitchFamily="34" charset="0"/>
              </a:rPr>
              <a:t>Which happens to be the 4</a:t>
            </a:r>
            <a:r>
              <a:rPr lang="en-GB" sz="2000" baseline="30000" dirty="0">
                <a:latin typeface="Calibri" panose="020F0502020204030204" pitchFamily="34" charset="0"/>
                <a:cs typeface="Calibri" panose="020F0502020204030204" pitchFamily="34" charset="0"/>
              </a:rPr>
              <a:t>th</a:t>
            </a:r>
            <a:r>
              <a:rPr lang="en-GB" sz="2000" dirty="0">
                <a:latin typeface="Calibri" panose="020F0502020204030204" pitchFamily="34" charset="0"/>
                <a:cs typeface="Calibri" panose="020F0502020204030204" pitchFamily="34" charset="0"/>
              </a:rPr>
              <a:t> July (US Independence Day) on normal and leap years respectively.  </a:t>
            </a:r>
            <a:r>
              <a:rPr lang="en-GB" sz="2000" baseline="30000" dirty="0">
                <a:latin typeface="Calibri" panose="020F0502020204030204" pitchFamily="34" charset="0"/>
                <a:cs typeface="Calibri" panose="020F0502020204030204" pitchFamily="34" charset="0"/>
              </a:rPr>
              <a:t>(5)</a:t>
            </a:r>
          </a:p>
        </p:txBody>
      </p:sp>
      <p:sp>
        <p:nvSpPr>
          <p:cNvPr id="7" name="TextBox 6">
            <a:extLst>
              <a:ext uri="{FF2B5EF4-FFF2-40B4-BE49-F238E27FC236}">
                <a16:creationId xmlns:a16="http://schemas.microsoft.com/office/drawing/2014/main" id="{380C5EC2-FE86-FB4D-B064-0532A352B642}"/>
              </a:ext>
            </a:extLst>
          </p:cNvPr>
          <p:cNvSpPr txBox="1"/>
          <p:nvPr/>
        </p:nvSpPr>
        <p:spPr>
          <a:xfrm>
            <a:off x="8118694" y="6542940"/>
            <a:ext cx="4189252" cy="253916"/>
          </a:xfrm>
          <a:prstGeom prst="rect">
            <a:avLst/>
          </a:prstGeom>
          <a:noFill/>
        </p:spPr>
        <p:txBody>
          <a:bodyPr wrap="square" rtlCol="0">
            <a:spAutoFit/>
          </a:bodyPr>
          <a:lstStyle/>
          <a:p>
            <a:r>
              <a:rPr lang="en-GB" sz="1400" i="1" baseline="30000" dirty="0"/>
              <a:t>(</a:t>
            </a:r>
            <a:r>
              <a:rPr lang="en-GB" sz="1400" i="1" baseline="30000" dirty="0">
                <a:latin typeface="Calibri" panose="020F0502020204030204" pitchFamily="34" charset="0"/>
                <a:cs typeface="Calibri" panose="020F0502020204030204" pitchFamily="34" charset="0"/>
              </a:rPr>
              <a:t>5) </a:t>
            </a:r>
            <a:r>
              <a:rPr lang="en-GB" sz="1050" i="1" dirty="0">
                <a:latin typeface="Calibri" panose="020F0502020204030204" pitchFamily="34" charset="0"/>
                <a:cs typeface="Calibri" panose="020F0502020204030204" pitchFamily="34" charset="0"/>
              </a:rPr>
              <a:t>https://</a:t>
            </a:r>
            <a:r>
              <a:rPr lang="en-GB" sz="1050" i="1" dirty="0" err="1">
                <a:latin typeface="Calibri" panose="020F0502020204030204" pitchFamily="34" charset="0"/>
                <a:cs typeface="Calibri" panose="020F0502020204030204" pitchFamily="34" charset="0"/>
              </a:rPr>
              <a:t>en.wikipedia.org</a:t>
            </a:r>
            <a:r>
              <a:rPr lang="en-GB" sz="1050" i="1" dirty="0">
                <a:latin typeface="Calibri" panose="020F0502020204030204" pitchFamily="34" charset="0"/>
                <a:cs typeface="Calibri" panose="020F0502020204030204" pitchFamily="34" charset="0"/>
              </a:rPr>
              <a:t>/wiki/July_4</a:t>
            </a:r>
          </a:p>
        </p:txBody>
      </p:sp>
      <p:pic>
        <p:nvPicPr>
          <p:cNvPr id="13" name="Picture 12" descr="Chart, line chart&#10;&#10;Description automatically generated">
            <a:extLst>
              <a:ext uri="{FF2B5EF4-FFF2-40B4-BE49-F238E27FC236}">
                <a16:creationId xmlns:a16="http://schemas.microsoft.com/office/drawing/2014/main" id="{D1086BC0-C991-624D-903E-CB1DB3A014AD}"/>
              </a:ext>
            </a:extLst>
          </p:cNvPr>
          <p:cNvPicPr>
            <a:picLocks noChangeAspect="1"/>
          </p:cNvPicPr>
          <p:nvPr/>
        </p:nvPicPr>
        <p:blipFill>
          <a:blip r:embed="rId3"/>
          <a:stretch>
            <a:fillRect/>
          </a:stretch>
        </p:blipFill>
        <p:spPr>
          <a:xfrm>
            <a:off x="12525" y="1842049"/>
            <a:ext cx="7918173" cy="4750904"/>
          </a:xfrm>
          <a:prstGeom prst="rect">
            <a:avLst/>
          </a:prstGeom>
        </p:spPr>
      </p:pic>
    </p:spTree>
    <p:extLst>
      <p:ext uri="{BB962C8B-B14F-4D97-AF65-F5344CB8AC3E}">
        <p14:creationId xmlns:p14="http://schemas.microsoft.com/office/powerpoint/2010/main" val="1349699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Map&#10;&#10;Description automatically generated">
            <a:extLst>
              <a:ext uri="{FF2B5EF4-FFF2-40B4-BE49-F238E27FC236}">
                <a16:creationId xmlns:a16="http://schemas.microsoft.com/office/drawing/2014/main" id="{94234090-8D12-7144-81B8-46BD13F26D64}"/>
              </a:ext>
            </a:extLst>
          </p:cNvPr>
          <p:cNvPicPr>
            <a:picLocks noChangeAspect="1"/>
          </p:cNvPicPr>
          <p:nvPr/>
        </p:nvPicPr>
        <p:blipFill>
          <a:blip r:embed="rId2"/>
          <a:stretch>
            <a:fillRect/>
          </a:stretch>
        </p:blipFill>
        <p:spPr>
          <a:xfrm>
            <a:off x="0" y="1770295"/>
            <a:ext cx="8375374" cy="5025224"/>
          </a:xfrm>
          <a:prstGeom prst="rect">
            <a:avLst/>
          </a:prstGeom>
        </p:spPr>
      </p:pic>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4) Do most fires occur at the same time of year country wide</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990226" y="2005252"/>
            <a:ext cx="4189252" cy="4386403"/>
          </a:xfrm>
        </p:spPr>
        <p:txBody>
          <a:bodyPr>
            <a:normAutofit/>
          </a:bodyPr>
          <a:lstStyle/>
          <a:p>
            <a:r>
              <a:rPr lang="en-GB" sz="2000" b="1" dirty="0">
                <a:solidFill>
                  <a:srgbClr val="FF0000"/>
                </a:solidFill>
                <a:latin typeface="Calibri" panose="020F0502020204030204" pitchFamily="34" charset="0"/>
                <a:cs typeface="Calibri" panose="020F0502020204030204" pitchFamily="34" charset="0"/>
              </a:rPr>
              <a:t>As can be seen from the plot, there is a clear East/West split roughly though the middle of the country</a:t>
            </a:r>
            <a:r>
              <a:rPr lang="en-GB" sz="2000" dirty="0">
                <a:latin typeface="Calibri" panose="020F0502020204030204" pitchFamily="34" charset="0"/>
                <a:cs typeface="Calibri" panose="020F0502020204030204" pitchFamily="34" charset="0"/>
              </a:rPr>
              <a:t>.</a:t>
            </a:r>
          </a:p>
          <a:p>
            <a:r>
              <a:rPr lang="en-GB" sz="2000" dirty="0">
                <a:latin typeface="Calibri" panose="020F0502020204030204" pitchFamily="34" charset="0"/>
                <a:cs typeface="Calibri" panose="020F0502020204030204" pitchFamily="34" charset="0"/>
              </a:rPr>
              <a:t>The east side of the US seems to have the most fires in the January – May.</a:t>
            </a:r>
          </a:p>
          <a:p>
            <a:r>
              <a:rPr lang="en-GB" sz="2000" dirty="0">
                <a:latin typeface="Calibri" panose="020F0502020204030204" pitchFamily="34" charset="0"/>
                <a:cs typeface="Calibri" panose="020F0502020204030204" pitchFamily="34" charset="0"/>
              </a:rPr>
              <a:t>The west side of the US has the most fires slightly later in May – August.</a:t>
            </a:r>
          </a:p>
          <a:p>
            <a:r>
              <a:rPr lang="en-GB" sz="2000" dirty="0">
                <a:latin typeface="Calibri" panose="020F0502020204030204" pitchFamily="34" charset="0"/>
                <a:cs typeface="Calibri" panose="020F0502020204030204" pitchFamily="34" charset="0"/>
              </a:rPr>
              <a:t>Florida is the exception due to the storms and lightning it experiences in July. </a:t>
            </a:r>
            <a:r>
              <a:rPr lang="en-GB" sz="2000" baseline="30000" dirty="0">
                <a:latin typeface="Calibri" panose="020F0502020204030204" pitchFamily="34" charset="0"/>
                <a:cs typeface="Calibri" panose="020F0502020204030204" pitchFamily="34" charset="0"/>
              </a:rPr>
              <a:t>(6)</a:t>
            </a:r>
          </a:p>
        </p:txBody>
      </p:sp>
      <p:sp>
        <p:nvSpPr>
          <p:cNvPr id="7" name="TextBox 6">
            <a:extLst>
              <a:ext uri="{FF2B5EF4-FFF2-40B4-BE49-F238E27FC236}">
                <a16:creationId xmlns:a16="http://schemas.microsoft.com/office/drawing/2014/main" id="{380C5EC2-FE86-FB4D-B064-0532A352B642}"/>
              </a:ext>
            </a:extLst>
          </p:cNvPr>
          <p:cNvSpPr txBox="1"/>
          <p:nvPr/>
        </p:nvSpPr>
        <p:spPr>
          <a:xfrm>
            <a:off x="8127574" y="6568107"/>
            <a:ext cx="3540826" cy="253916"/>
          </a:xfrm>
          <a:prstGeom prst="rect">
            <a:avLst/>
          </a:prstGeom>
          <a:noFill/>
        </p:spPr>
        <p:txBody>
          <a:bodyPr wrap="square" rtlCol="0">
            <a:spAutoFit/>
          </a:bodyPr>
          <a:lstStyle/>
          <a:p>
            <a:r>
              <a:rPr lang="en-GB" sz="1400" i="1" baseline="30000" dirty="0"/>
              <a:t>(</a:t>
            </a:r>
            <a:r>
              <a:rPr lang="en-GB" sz="1400" i="1" baseline="30000" dirty="0">
                <a:latin typeface="Calibri" panose="020F0502020204030204" pitchFamily="34" charset="0"/>
                <a:cs typeface="Calibri" panose="020F0502020204030204" pitchFamily="34" charset="0"/>
              </a:rPr>
              <a:t>6) </a:t>
            </a:r>
            <a:r>
              <a:rPr lang="en-GB" sz="1050" i="1" dirty="0">
                <a:latin typeface="Calibri" panose="020F0502020204030204" pitchFamily="34" charset="0"/>
                <a:cs typeface="Calibri" panose="020F0502020204030204" pitchFamily="34" charset="0"/>
              </a:rPr>
              <a:t>https://</a:t>
            </a:r>
            <a:r>
              <a:rPr lang="en-GB" sz="1050" i="1" dirty="0" err="1">
                <a:latin typeface="Calibri" panose="020F0502020204030204" pitchFamily="34" charset="0"/>
                <a:cs typeface="Calibri" panose="020F0502020204030204" pitchFamily="34" charset="0"/>
              </a:rPr>
              <a:t>www.weather.gov</a:t>
            </a:r>
            <a:r>
              <a:rPr lang="en-GB" sz="1050" i="1" dirty="0">
                <a:latin typeface="Calibri" panose="020F0502020204030204" pitchFamily="34" charset="0"/>
                <a:cs typeface="Calibri" panose="020F0502020204030204" pitchFamily="34" charset="0"/>
              </a:rPr>
              <a:t>/</a:t>
            </a:r>
            <a:r>
              <a:rPr lang="en-GB" sz="1050" i="1" dirty="0" err="1">
                <a:latin typeface="Calibri" panose="020F0502020204030204" pitchFamily="34" charset="0"/>
                <a:cs typeface="Calibri" panose="020F0502020204030204" pitchFamily="34" charset="0"/>
              </a:rPr>
              <a:t>mlb</a:t>
            </a:r>
            <a:r>
              <a:rPr lang="en-GB" sz="1050" i="1" dirty="0">
                <a:latin typeface="Calibri" panose="020F0502020204030204" pitchFamily="34" charset="0"/>
                <a:cs typeface="Calibri" panose="020F0502020204030204" pitchFamily="34" charset="0"/>
              </a:rPr>
              <a:t>/</a:t>
            </a:r>
            <a:r>
              <a:rPr lang="en-GB" sz="1050" i="1" dirty="0" err="1">
                <a:latin typeface="Calibri" panose="020F0502020204030204" pitchFamily="34" charset="0"/>
                <a:cs typeface="Calibri" panose="020F0502020204030204" pitchFamily="34" charset="0"/>
              </a:rPr>
              <a:t>fl_lightning_climo</a:t>
            </a:r>
            <a:endParaRPr lang="en-GB" sz="1050"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35769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4BB1DDD0-18B0-DA40-AB23-0A10BBDD2007}"/>
              </a:ext>
            </a:extLst>
          </p:cNvPr>
          <p:cNvPicPr>
            <a:picLocks noChangeAspect="1" noChangeArrowheads="1"/>
          </p:cNvPicPr>
          <p:nvPr/>
        </p:nvPicPr>
        <p:blipFill>
          <a:blip r:embed="rId3">
            <a:alphaModFix amt="17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DD2725-418A-8D4A-89E3-C438191C9B3D}"/>
              </a:ext>
            </a:extLst>
          </p:cNvPr>
          <p:cNvSpPr>
            <a:spLocks noGrp="1"/>
          </p:cNvSpPr>
          <p:nvPr>
            <p:ph type="title"/>
          </p:nvPr>
        </p:nvSpPr>
        <p:spPr>
          <a:xfrm>
            <a:off x="1352549" y="-411061"/>
            <a:ext cx="9486900" cy="1371600"/>
          </a:xfrm>
        </p:spPr>
        <p:txBody>
          <a:bodyPr/>
          <a:lstStyle/>
          <a:p>
            <a:pPr algn="ctr"/>
            <a:r>
              <a:rPr lang="en-US" dirty="0">
                <a:latin typeface="Calibri" panose="020F0502020204030204" pitchFamily="34" charset="0"/>
                <a:cs typeface="Calibri" panose="020F0502020204030204" pitchFamily="34" charset="0"/>
              </a:rPr>
              <a:t>CONCLUSIONs and notes</a:t>
            </a:r>
          </a:p>
        </p:txBody>
      </p:sp>
      <p:sp>
        <p:nvSpPr>
          <p:cNvPr id="3" name="Content Placeholder 2">
            <a:extLst>
              <a:ext uri="{FF2B5EF4-FFF2-40B4-BE49-F238E27FC236}">
                <a16:creationId xmlns:a16="http://schemas.microsoft.com/office/drawing/2014/main" id="{C7BA3C66-0333-764A-808A-F329335153C9}"/>
              </a:ext>
            </a:extLst>
          </p:cNvPr>
          <p:cNvSpPr>
            <a:spLocks noGrp="1"/>
          </p:cNvSpPr>
          <p:nvPr>
            <p:ph idx="1"/>
          </p:nvPr>
        </p:nvSpPr>
        <p:spPr>
          <a:xfrm>
            <a:off x="1369326" y="1297757"/>
            <a:ext cx="9486901" cy="5346323"/>
          </a:xfrm>
        </p:spPr>
        <p:txBody>
          <a:bodyPr>
            <a:normAutofit/>
          </a:bodyPr>
          <a:lstStyle/>
          <a:p>
            <a:r>
              <a:rPr lang="en-US" dirty="0">
                <a:latin typeface="Calibri" panose="020F0502020204030204" pitchFamily="34" charset="0"/>
                <a:cs typeface="Calibri" panose="020F0502020204030204" pitchFamily="34" charset="0"/>
              </a:rPr>
              <a:t>Despite potential errors noted within the dataset, some interesting insights were obtained. </a:t>
            </a:r>
          </a:p>
          <a:p>
            <a:r>
              <a:rPr lang="en-US" dirty="0">
                <a:latin typeface="Calibri" panose="020F0502020204030204" pitchFamily="34" charset="0"/>
                <a:cs typeface="Calibri" panose="020F0502020204030204" pitchFamily="34" charset="0"/>
              </a:rPr>
              <a:t>The overall number of wildfires over the 24 year period seems to remain mostly constant, with some yearly variation mostly dependent on climate and local factors.</a:t>
            </a:r>
          </a:p>
          <a:p>
            <a:r>
              <a:rPr lang="en-US" dirty="0">
                <a:latin typeface="Calibri" panose="020F0502020204030204" pitchFamily="34" charset="0"/>
                <a:cs typeface="Calibri" panose="020F0502020204030204" pitchFamily="34" charset="0"/>
              </a:rPr>
              <a:t>Causes of wildfires do seem to be changing with time.  Encouragingly fires by arson, smoking and children are decreasing, but burning debris and miscellaneous records have increased.</a:t>
            </a:r>
          </a:p>
          <a:p>
            <a:r>
              <a:rPr lang="en-US" dirty="0">
                <a:latin typeface="Calibri" panose="020F0502020204030204" pitchFamily="34" charset="0"/>
                <a:cs typeface="Calibri" panose="020F0502020204030204" pitchFamily="34" charset="0"/>
              </a:rPr>
              <a:t>Given extra time I would like to further investigate the differences in causes between States and try and account for some of the reasons for the high proportion of arson in the South Eastern areas, for example.</a:t>
            </a:r>
          </a:p>
        </p:txBody>
      </p:sp>
    </p:spTree>
    <p:extLst>
      <p:ext uri="{BB962C8B-B14F-4D97-AF65-F5344CB8AC3E}">
        <p14:creationId xmlns:p14="http://schemas.microsoft.com/office/powerpoint/2010/main" val="2219927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Authorities Order 100,000 Evacuated In Los Angeles Wildfire | KPBS">
            <a:extLst>
              <a:ext uri="{FF2B5EF4-FFF2-40B4-BE49-F238E27FC236}">
                <a16:creationId xmlns:a16="http://schemas.microsoft.com/office/drawing/2014/main" id="{AFA07827-825F-DA45-96AB-F3E39BBF42CD}"/>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0" y="-579086"/>
            <a:ext cx="12192000" cy="7437086"/>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C64850C1-3DC3-F44A-8D44-FBBC926D2343}"/>
              </a:ext>
            </a:extLst>
          </p:cNvPr>
          <p:cNvSpPr txBox="1">
            <a:spLocks/>
          </p:cNvSpPr>
          <p:nvPr/>
        </p:nvSpPr>
        <p:spPr>
          <a:xfrm>
            <a:off x="1352550" y="1380744"/>
            <a:ext cx="9486900" cy="204825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pPr algn="ctr"/>
            <a:r>
              <a:rPr lang="en-US" sz="4000" b="1" dirty="0">
                <a:solidFill>
                  <a:srgbClr val="FFFFFF"/>
                </a:solidFill>
                <a:effectLst>
                  <a:outerShdw blurRad="50800" dist="50800" dir="5400000" sx="99000" sy="99000" algn="ctr" rotWithShape="0">
                    <a:srgbClr val="000000"/>
                  </a:outerShdw>
                </a:effectLst>
              </a:rPr>
              <a:t>Any</a:t>
            </a:r>
          </a:p>
          <a:p>
            <a:pPr algn="ctr"/>
            <a:r>
              <a:rPr lang="en-US" sz="4000" b="1" dirty="0">
                <a:solidFill>
                  <a:srgbClr val="FFFFFF"/>
                </a:solidFill>
                <a:effectLst>
                  <a:outerShdw blurRad="50800" dist="50800" dir="5400000" sx="99000" sy="99000" algn="ctr" rotWithShape="0">
                    <a:srgbClr val="000000"/>
                  </a:outerShdw>
                </a:effectLst>
              </a:rPr>
              <a:t>Questions?</a:t>
            </a:r>
            <a:endParaRPr lang="en-US" sz="2800" dirty="0">
              <a:solidFill>
                <a:srgbClr val="FFFFFF"/>
              </a:solidFill>
              <a:effectLst>
                <a:outerShdw blurRad="50800" dist="50800" dir="5400000" sx="99000" sy="99000" algn="ctr" rotWithShape="0">
                  <a:srgbClr val="000000"/>
                </a:outerShdw>
              </a:effectLst>
            </a:endParaRPr>
          </a:p>
        </p:txBody>
      </p:sp>
    </p:spTree>
    <p:extLst>
      <p:ext uri="{BB962C8B-B14F-4D97-AF65-F5344CB8AC3E}">
        <p14:creationId xmlns:p14="http://schemas.microsoft.com/office/powerpoint/2010/main" val="245768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BDA7BCBD-F2EC-1E44-A22D-66E2993948C1}"/>
              </a:ext>
            </a:extLst>
          </p:cNvPr>
          <p:cNvPicPr>
            <a:picLocks noChangeAspect="1" noChangeArrowheads="1"/>
          </p:cNvPicPr>
          <p:nvPr/>
        </p:nvPicPr>
        <p:blipFill>
          <a:blip r:embed="rId2">
            <a:alphaModFix amt="17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8A42F83-9E65-FC49-896C-E490CB8330F7}"/>
              </a:ext>
            </a:extLst>
          </p:cNvPr>
          <p:cNvSpPr>
            <a:spLocks noGrp="1"/>
          </p:cNvSpPr>
          <p:nvPr>
            <p:ph type="title"/>
          </p:nvPr>
        </p:nvSpPr>
        <p:spPr>
          <a:xfrm>
            <a:off x="1352550" y="0"/>
            <a:ext cx="9486900" cy="1371600"/>
          </a:xfrm>
        </p:spPr>
        <p:txBody>
          <a:bodyPr/>
          <a:lstStyle/>
          <a:p>
            <a:pPr algn="ctr"/>
            <a:r>
              <a:rPr lang="en-GB" dirty="0">
                <a:latin typeface="Calibri" panose="020F0502020204030204" pitchFamily="34" charset="0"/>
                <a:cs typeface="Calibri" panose="020F0502020204030204" pitchFamily="34" charset="0"/>
              </a:rPr>
              <a:t>Project brief</a:t>
            </a:r>
            <a:br>
              <a:rPr lang="en-GB" dirty="0">
                <a:latin typeface="Calibri" panose="020F0502020204030204" pitchFamily="34" charset="0"/>
                <a:cs typeface="Calibri" panose="020F0502020204030204" pitchFamily="34" charset="0"/>
              </a:rPr>
            </a:br>
            <a:endParaRPr lang="en-GB"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BC77F1E-58F4-C94E-9098-7760B30901F1}"/>
              </a:ext>
            </a:extLst>
          </p:cNvPr>
          <p:cNvSpPr>
            <a:spLocks noGrp="1"/>
          </p:cNvSpPr>
          <p:nvPr>
            <p:ph idx="1"/>
          </p:nvPr>
        </p:nvSpPr>
        <p:spPr>
          <a:xfrm>
            <a:off x="1287709" y="1473926"/>
            <a:ext cx="9486901" cy="4910096"/>
          </a:xfrm>
        </p:spPr>
        <p:txBody>
          <a:bodyPr>
            <a:normAutofit/>
          </a:bodyPr>
          <a:lstStyle/>
          <a:p>
            <a:r>
              <a:rPr lang="en-GB" dirty="0">
                <a:latin typeface="Calibri" panose="020F0502020204030204" pitchFamily="34" charset="0"/>
                <a:cs typeface="Calibri" panose="020F0502020204030204" pitchFamily="34" charset="0"/>
              </a:rPr>
              <a:t>Every year wildfires destroy millions acres of countryside, cause damage to buildings and infrastructure and lead to fatalities.</a:t>
            </a:r>
          </a:p>
          <a:p>
            <a:r>
              <a:rPr lang="en-GB" dirty="0">
                <a:latin typeface="Calibri" panose="020F0502020204030204" pitchFamily="34" charset="0"/>
                <a:cs typeface="Calibri" panose="020F0502020204030204" pitchFamily="34" charset="0"/>
              </a:rPr>
              <a:t>Using this dataset of all the 1.88 million wildfires that occurred across the United States from 1992 – 2015, this project aims to provide some insights that will hopefully aid planning for the future provisioning of wildfire prevention and emergency response.</a:t>
            </a:r>
          </a:p>
          <a:p>
            <a:r>
              <a:rPr lang="en-GB" dirty="0">
                <a:latin typeface="Calibri" panose="020F0502020204030204" pitchFamily="34" charset="0"/>
                <a:cs typeface="Calibri" panose="020F0502020204030204" pitchFamily="34" charset="0"/>
              </a:rPr>
              <a:t>The main questions that are to be answered are:</a:t>
            </a:r>
          </a:p>
          <a:p>
            <a:pPr marL="914400" lvl="1" indent="-457200">
              <a:buFont typeface="+mj-lt"/>
              <a:buAutoNum type="arabicPeriod"/>
            </a:pPr>
            <a:r>
              <a:rPr lang="en-GB" dirty="0">
                <a:latin typeface="Calibri" panose="020F0502020204030204" pitchFamily="34" charset="0"/>
                <a:cs typeface="Calibri" panose="020F0502020204030204" pitchFamily="34" charset="0"/>
              </a:rPr>
              <a:t>Have the occurrences of wildfires increased or decreased over the recording period?</a:t>
            </a:r>
          </a:p>
          <a:p>
            <a:pPr marL="914400" lvl="1" indent="-457200">
              <a:buFont typeface="+mj-lt"/>
              <a:buAutoNum type="arabicPeriod"/>
            </a:pPr>
            <a:r>
              <a:rPr lang="en-GB" dirty="0">
                <a:latin typeface="Calibri" panose="020F0502020204030204" pitchFamily="34" charset="0"/>
                <a:cs typeface="Calibri" panose="020F0502020204030204" pitchFamily="34" charset="0"/>
              </a:rPr>
              <a:t>Has there been a significant change in the cause of wildfires over this time?</a:t>
            </a:r>
          </a:p>
          <a:p>
            <a:pPr marL="914400" lvl="1" indent="-457200">
              <a:buFont typeface="+mj-lt"/>
              <a:buAutoNum type="arabicPeriod"/>
            </a:pPr>
            <a:r>
              <a:rPr lang="en-GB" dirty="0">
                <a:latin typeface="Calibri" panose="020F0502020204030204" pitchFamily="34" charset="0"/>
                <a:cs typeface="Calibri" panose="020F0502020204030204" pitchFamily="34" charset="0"/>
              </a:rPr>
              <a:t>Do the causes of wildfires vary significantly between States?</a:t>
            </a:r>
          </a:p>
          <a:p>
            <a:pPr marL="914400" lvl="1" indent="-457200">
              <a:buFont typeface="+mj-lt"/>
              <a:buAutoNum type="arabicPeriod"/>
            </a:pPr>
            <a:r>
              <a:rPr lang="en-GB" dirty="0">
                <a:latin typeface="Calibri" panose="020F0502020204030204" pitchFamily="34" charset="0"/>
                <a:cs typeface="Calibri" panose="020F0502020204030204" pitchFamily="34" charset="0"/>
              </a:rPr>
              <a:t>Do most fires occur at the same time country wide?</a:t>
            </a:r>
          </a:p>
        </p:txBody>
      </p:sp>
    </p:spTree>
    <p:extLst>
      <p:ext uri="{BB962C8B-B14F-4D97-AF65-F5344CB8AC3E}">
        <p14:creationId xmlns:p14="http://schemas.microsoft.com/office/powerpoint/2010/main" val="122497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latin typeface="Calibri" panose="020F0502020204030204" pitchFamily="34" charset="0"/>
                <a:cs typeface="Calibri" panose="020F0502020204030204" pitchFamily="34" charset="0"/>
              </a:rPr>
              <a:t>1) Have occurrences of wildfires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25528" y="2406525"/>
            <a:ext cx="4189252" cy="3238898"/>
          </a:xfrm>
        </p:spPr>
        <p:txBody>
          <a:bodyPr>
            <a:noAutofit/>
          </a:bodyPr>
          <a:lstStyle/>
          <a:p>
            <a:r>
              <a:rPr lang="en-GB" sz="1800" dirty="0">
                <a:latin typeface="Calibri" panose="020F0502020204030204" pitchFamily="34" charset="0"/>
                <a:cs typeface="Calibri" panose="020F0502020204030204" pitchFamily="34" charset="0"/>
              </a:rPr>
              <a:t>From the total number of fires per year, it can be seen that there is a pattern of peaks the repeat every 4-6 years.</a:t>
            </a:r>
          </a:p>
          <a:p>
            <a:r>
              <a:rPr lang="en-GB" sz="1800" dirty="0">
                <a:latin typeface="Calibri" panose="020F0502020204030204" pitchFamily="34" charset="0"/>
                <a:cs typeface="Calibri" panose="020F0502020204030204" pitchFamily="34" charset="0"/>
              </a:rPr>
              <a:t>A SARIMA seasonal model was applied to analyse the data .</a:t>
            </a:r>
          </a:p>
          <a:p>
            <a:r>
              <a:rPr lang="en-GB" sz="1800" b="1" dirty="0">
                <a:solidFill>
                  <a:srgbClr val="FF0000"/>
                </a:solidFill>
                <a:latin typeface="Calibri" panose="020F0502020204030204" pitchFamily="34" charset="0"/>
                <a:cs typeface="Calibri" panose="020F0502020204030204" pitchFamily="34" charset="0"/>
              </a:rPr>
              <a:t>No statistically significant evidence of any underlying trends of increase or decrease were found to be present.</a:t>
            </a:r>
          </a:p>
        </p:txBody>
      </p:sp>
      <p:pic>
        <p:nvPicPr>
          <p:cNvPr id="7" name="Picture 6" descr="Chart, line chart&#10;&#10;Description automatically generated">
            <a:extLst>
              <a:ext uri="{FF2B5EF4-FFF2-40B4-BE49-F238E27FC236}">
                <a16:creationId xmlns:a16="http://schemas.microsoft.com/office/drawing/2014/main" id="{FD4DFAF9-F0D9-9B47-9674-C3833634A21F}"/>
              </a:ext>
            </a:extLst>
          </p:cNvPr>
          <p:cNvPicPr>
            <a:picLocks noChangeAspect="1"/>
          </p:cNvPicPr>
          <p:nvPr/>
        </p:nvPicPr>
        <p:blipFill>
          <a:blip r:embed="rId3"/>
          <a:stretch>
            <a:fillRect/>
          </a:stretch>
        </p:blipFill>
        <p:spPr>
          <a:xfrm>
            <a:off x="13982" y="1923035"/>
            <a:ext cx="7811546" cy="4882216"/>
          </a:xfrm>
          <a:prstGeom prst="rect">
            <a:avLst/>
          </a:prstGeom>
        </p:spPr>
      </p:pic>
    </p:spTree>
    <p:extLst>
      <p:ext uri="{BB962C8B-B14F-4D97-AF65-F5344CB8AC3E}">
        <p14:creationId xmlns:p14="http://schemas.microsoft.com/office/powerpoint/2010/main" val="3337792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latin typeface="Calibri" panose="020F0502020204030204" pitchFamily="34" charset="0"/>
                <a:cs typeface="Calibri" panose="020F0502020204030204" pitchFamily="34" charset="0"/>
              </a:rPr>
              <a:t>1) Have occurrences of wildfires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25528" y="2406525"/>
            <a:ext cx="4189252" cy="3238898"/>
          </a:xfrm>
        </p:spPr>
        <p:txBody>
          <a:bodyPr>
            <a:noAutofit/>
          </a:bodyPr>
          <a:lstStyle/>
          <a:p>
            <a:r>
              <a:rPr lang="en-GB" sz="1800" dirty="0">
                <a:latin typeface="Calibri" panose="020F0502020204030204" pitchFamily="34" charset="0"/>
                <a:cs typeface="Calibri" panose="020F0502020204030204" pitchFamily="34" charset="0"/>
              </a:rPr>
              <a:t>Testing the model against the last 4 years of data showed no overall trend, but highlighted a repeating bi-yearly variation which is present though out the dataset.</a:t>
            </a:r>
          </a:p>
        </p:txBody>
      </p:sp>
      <p:pic>
        <p:nvPicPr>
          <p:cNvPr id="4" name="Picture 3">
            <a:extLst>
              <a:ext uri="{FF2B5EF4-FFF2-40B4-BE49-F238E27FC236}">
                <a16:creationId xmlns:a16="http://schemas.microsoft.com/office/drawing/2014/main" id="{92581A4E-E440-9540-92D7-9FB3EEBBD746}"/>
              </a:ext>
            </a:extLst>
          </p:cNvPr>
          <p:cNvPicPr>
            <a:picLocks noChangeAspect="1"/>
          </p:cNvPicPr>
          <p:nvPr/>
        </p:nvPicPr>
        <p:blipFill>
          <a:blip r:embed="rId3"/>
          <a:stretch>
            <a:fillRect/>
          </a:stretch>
        </p:blipFill>
        <p:spPr>
          <a:xfrm>
            <a:off x="17790" y="1955318"/>
            <a:ext cx="7807738" cy="4684643"/>
          </a:xfrm>
          <a:prstGeom prst="rect">
            <a:avLst/>
          </a:prstGeom>
        </p:spPr>
      </p:pic>
    </p:spTree>
    <p:extLst>
      <p:ext uri="{BB962C8B-B14F-4D97-AF65-F5344CB8AC3E}">
        <p14:creationId xmlns:p14="http://schemas.microsoft.com/office/powerpoint/2010/main" val="2332356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2) Have the causes of wildfires changed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8048687" y="2145738"/>
            <a:ext cx="4090301" cy="3525220"/>
          </a:xfrm>
        </p:spPr>
        <p:txBody>
          <a:bodyPr>
            <a:noAutofit/>
          </a:bodyPr>
          <a:lstStyle/>
          <a:p>
            <a:r>
              <a:rPr lang="en-GB" sz="2000" dirty="0">
                <a:latin typeface="Calibri" panose="020F0502020204030204" pitchFamily="34" charset="0"/>
                <a:cs typeface="Calibri" panose="020F0502020204030204" pitchFamily="34" charset="0"/>
              </a:rPr>
              <a:t>Arson is clearly the most common cause in group 1.</a:t>
            </a:r>
          </a:p>
          <a:p>
            <a:r>
              <a:rPr lang="en-GB" sz="2000" dirty="0">
                <a:latin typeface="Calibri" panose="020F0502020204030204" pitchFamily="34" charset="0"/>
                <a:cs typeface="Calibri" panose="020F0502020204030204" pitchFamily="34" charset="0"/>
              </a:rPr>
              <a:t>There are 2 big peaks in 1999 and 2006, both of these coincide with heatwaves in the US. </a:t>
            </a:r>
            <a:r>
              <a:rPr lang="en-GB" sz="2000" baseline="30000" dirty="0">
                <a:latin typeface="Calibri" panose="020F0502020204030204" pitchFamily="34" charset="0"/>
                <a:cs typeface="Calibri" panose="020F0502020204030204" pitchFamily="34" charset="0"/>
              </a:rPr>
              <a:t>(1). </a:t>
            </a:r>
          </a:p>
          <a:p>
            <a:r>
              <a:rPr lang="en-GB" sz="2000" b="1" dirty="0">
                <a:solidFill>
                  <a:srgbClr val="FF0000"/>
                </a:solidFill>
                <a:latin typeface="Calibri" panose="020F0502020204030204" pitchFamily="34" charset="0"/>
                <a:cs typeface="Calibri" panose="020F0502020204030204" pitchFamily="34" charset="0"/>
              </a:rPr>
              <a:t>There is evidence to suggest a statistically significant decrease in fires due to arson, children and smoking.  Campfires, equipment use and fireworks remain stationary.</a:t>
            </a:r>
          </a:p>
        </p:txBody>
      </p:sp>
      <p:sp>
        <p:nvSpPr>
          <p:cNvPr id="6" name="TextBox 5">
            <a:extLst>
              <a:ext uri="{FF2B5EF4-FFF2-40B4-BE49-F238E27FC236}">
                <a16:creationId xmlns:a16="http://schemas.microsoft.com/office/drawing/2014/main" id="{E2D3D84E-A65A-7F46-BD11-CCA065EF8854}"/>
              </a:ext>
            </a:extLst>
          </p:cNvPr>
          <p:cNvSpPr txBox="1"/>
          <p:nvPr/>
        </p:nvSpPr>
        <p:spPr>
          <a:xfrm>
            <a:off x="8165061" y="6381678"/>
            <a:ext cx="3980660" cy="307777"/>
          </a:xfrm>
          <a:prstGeom prst="rect">
            <a:avLst/>
          </a:prstGeom>
          <a:noFill/>
        </p:spPr>
        <p:txBody>
          <a:bodyPr wrap="square" rtlCol="0">
            <a:spAutoFit/>
          </a:bodyPr>
          <a:lstStyle/>
          <a:p>
            <a:r>
              <a:rPr lang="en-GB" sz="1400" i="1" baseline="30000" dirty="0">
                <a:latin typeface="Calibri" panose="020F0502020204030204" pitchFamily="34" charset="0"/>
                <a:cs typeface="Calibri" panose="020F0502020204030204" pitchFamily="34" charset="0"/>
              </a:rPr>
              <a:t>1) </a:t>
            </a:r>
            <a:r>
              <a:rPr lang="en-GB" sz="1400" i="1" dirty="0">
                <a:latin typeface="Calibri" panose="020F0502020204030204" pitchFamily="34" charset="0"/>
                <a:cs typeface="Calibri" panose="020F0502020204030204" pitchFamily="34" charset="0"/>
              </a:rPr>
              <a:t>https://</a:t>
            </a:r>
            <a:r>
              <a:rPr lang="en-GB" sz="1400" i="1" dirty="0" err="1">
                <a:latin typeface="Calibri" panose="020F0502020204030204" pitchFamily="34" charset="0"/>
                <a:cs typeface="Calibri" panose="020F0502020204030204" pitchFamily="34" charset="0"/>
              </a:rPr>
              <a:t>en.wikipedia.org</a:t>
            </a:r>
            <a:r>
              <a:rPr lang="en-GB" sz="1400" i="1" dirty="0">
                <a:latin typeface="Calibri" panose="020F0502020204030204" pitchFamily="34" charset="0"/>
                <a:cs typeface="Calibri" panose="020F0502020204030204" pitchFamily="34" charset="0"/>
              </a:rPr>
              <a:t>/wiki/</a:t>
            </a:r>
            <a:r>
              <a:rPr lang="en-GB" sz="1400" i="1" dirty="0" err="1">
                <a:latin typeface="Calibri" panose="020F0502020204030204" pitchFamily="34" charset="0"/>
                <a:cs typeface="Calibri" panose="020F0502020204030204" pitchFamily="34" charset="0"/>
              </a:rPr>
              <a:t>List_of_heat_waves</a:t>
            </a:r>
            <a:endParaRPr lang="en-GB" sz="1400" i="1" dirty="0">
              <a:latin typeface="Calibri" panose="020F0502020204030204" pitchFamily="34" charset="0"/>
              <a:cs typeface="Calibri" panose="020F0502020204030204" pitchFamily="34" charset="0"/>
            </a:endParaRPr>
          </a:p>
        </p:txBody>
      </p:sp>
      <p:pic>
        <p:nvPicPr>
          <p:cNvPr id="13" name="Picture 12" descr="Chart, line chart&#10;&#10;Description automatically generated">
            <a:extLst>
              <a:ext uri="{FF2B5EF4-FFF2-40B4-BE49-F238E27FC236}">
                <a16:creationId xmlns:a16="http://schemas.microsoft.com/office/drawing/2014/main" id="{5B41FC49-A231-2E41-82F6-7F2C3F3C5330}"/>
              </a:ext>
            </a:extLst>
          </p:cNvPr>
          <p:cNvPicPr>
            <a:picLocks noChangeAspect="1"/>
          </p:cNvPicPr>
          <p:nvPr/>
        </p:nvPicPr>
        <p:blipFill>
          <a:blip r:embed="rId3"/>
          <a:stretch>
            <a:fillRect/>
          </a:stretch>
        </p:blipFill>
        <p:spPr>
          <a:xfrm>
            <a:off x="15355" y="1797895"/>
            <a:ext cx="8086340" cy="4851804"/>
          </a:xfrm>
          <a:prstGeom prst="rect">
            <a:avLst/>
          </a:prstGeom>
        </p:spPr>
      </p:pic>
    </p:spTree>
    <p:extLst>
      <p:ext uri="{BB962C8B-B14F-4D97-AF65-F5344CB8AC3E}">
        <p14:creationId xmlns:p14="http://schemas.microsoft.com/office/powerpoint/2010/main" val="1173601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2) Have the causes of wildfires changed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8034034" y="2143168"/>
            <a:ext cx="4144711" cy="3918098"/>
          </a:xfrm>
        </p:spPr>
        <p:txBody>
          <a:bodyPr>
            <a:normAutofit/>
          </a:bodyPr>
          <a:lstStyle/>
          <a:p>
            <a:r>
              <a:rPr lang="en-GB" sz="2000" dirty="0">
                <a:latin typeface="Calibri" panose="020F0502020204030204" pitchFamily="34" charset="0"/>
                <a:cs typeface="Calibri" panose="020F0502020204030204" pitchFamily="34" charset="0"/>
              </a:rPr>
              <a:t>Debris burning is the most common cause in group 2.</a:t>
            </a:r>
          </a:p>
          <a:p>
            <a:r>
              <a:rPr lang="en-GB" sz="2000" dirty="0">
                <a:latin typeface="Calibri" panose="020F0502020204030204" pitchFamily="34" charset="0"/>
                <a:cs typeface="Calibri" panose="020F0502020204030204" pitchFamily="34" charset="0"/>
              </a:rPr>
              <a:t>The peaks in 2000 and 2006 are visible in this plot are well. </a:t>
            </a:r>
            <a:r>
              <a:rPr lang="en-GB" sz="2000" baseline="30000" dirty="0">
                <a:latin typeface="Calibri" panose="020F0502020204030204" pitchFamily="34" charset="0"/>
                <a:cs typeface="Calibri" panose="020F0502020204030204" pitchFamily="34" charset="0"/>
              </a:rPr>
              <a:t>(1)</a:t>
            </a:r>
          </a:p>
          <a:p>
            <a:r>
              <a:rPr lang="en-GB" sz="2000" b="1" dirty="0">
                <a:solidFill>
                  <a:srgbClr val="FF0000"/>
                </a:solidFill>
                <a:latin typeface="Calibri" panose="020F0502020204030204" pitchFamily="34" charset="0"/>
                <a:cs typeface="Calibri" panose="020F0502020204030204" pitchFamily="34" charset="0"/>
              </a:rPr>
              <a:t>There is statistically significant evidence that fires by debris burning and miscellaneous have increased, railroad has decreased and lightning, missing, powerline and structure remain stationary.</a:t>
            </a:r>
          </a:p>
        </p:txBody>
      </p:sp>
      <p:sp>
        <p:nvSpPr>
          <p:cNvPr id="7" name="TextBox 6">
            <a:extLst>
              <a:ext uri="{FF2B5EF4-FFF2-40B4-BE49-F238E27FC236}">
                <a16:creationId xmlns:a16="http://schemas.microsoft.com/office/drawing/2014/main" id="{82B740AF-55D4-0C48-A0CD-7249BE73B0FC}"/>
              </a:ext>
            </a:extLst>
          </p:cNvPr>
          <p:cNvSpPr txBox="1"/>
          <p:nvPr/>
        </p:nvSpPr>
        <p:spPr>
          <a:xfrm>
            <a:off x="8165099" y="6381678"/>
            <a:ext cx="3978369" cy="307777"/>
          </a:xfrm>
          <a:prstGeom prst="rect">
            <a:avLst/>
          </a:prstGeom>
          <a:noFill/>
        </p:spPr>
        <p:txBody>
          <a:bodyPr wrap="square" rtlCol="0">
            <a:spAutoFit/>
          </a:bodyPr>
          <a:lstStyle/>
          <a:p>
            <a:r>
              <a:rPr lang="en-GB" sz="1400" i="1" baseline="30000" dirty="0">
                <a:latin typeface="Calibri" panose="020F0502020204030204" pitchFamily="34" charset="0"/>
                <a:cs typeface="Calibri" panose="020F0502020204030204" pitchFamily="34" charset="0"/>
              </a:rPr>
              <a:t>1) </a:t>
            </a:r>
            <a:r>
              <a:rPr lang="en-GB" sz="1400" i="1" dirty="0">
                <a:latin typeface="Calibri" panose="020F0502020204030204" pitchFamily="34" charset="0"/>
                <a:cs typeface="Calibri" panose="020F0502020204030204" pitchFamily="34" charset="0"/>
              </a:rPr>
              <a:t>https://</a:t>
            </a:r>
            <a:r>
              <a:rPr lang="en-GB" sz="1400" i="1" dirty="0" err="1">
                <a:latin typeface="Calibri" panose="020F0502020204030204" pitchFamily="34" charset="0"/>
                <a:cs typeface="Calibri" panose="020F0502020204030204" pitchFamily="34" charset="0"/>
              </a:rPr>
              <a:t>en.wikipedia.org</a:t>
            </a:r>
            <a:r>
              <a:rPr lang="en-GB" sz="1400" i="1" dirty="0">
                <a:latin typeface="Calibri" panose="020F0502020204030204" pitchFamily="34" charset="0"/>
                <a:cs typeface="Calibri" panose="020F0502020204030204" pitchFamily="34" charset="0"/>
              </a:rPr>
              <a:t>/wiki/</a:t>
            </a:r>
            <a:r>
              <a:rPr lang="en-GB" sz="1400" i="1" dirty="0" err="1">
                <a:latin typeface="Calibri" panose="020F0502020204030204" pitchFamily="34" charset="0"/>
                <a:cs typeface="Calibri" panose="020F0502020204030204" pitchFamily="34" charset="0"/>
              </a:rPr>
              <a:t>List_of_heat_waves</a:t>
            </a:r>
            <a:endParaRPr lang="en-GB" sz="1400" i="1" dirty="0">
              <a:latin typeface="Calibri" panose="020F0502020204030204" pitchFamily="34" charset="0"/>
              <a:cs typeface="Calibri" panose="020F0502020204030204" pitchFamily="34" charset="0"/>
            </a:endParaRPr>
          </a:p>
        </p:txBody>
      </p:sp>
      <p:pic>
        <p:nvPicPr>
          <p:cNvPr id="5" name="Picture 4" descr="Chart, line chart&#10;&#10;Description automatically generated">
            <a:extLst>
              <a:ext uri="{FF2B5EF4-FFF2-40B4-BE49-F238E27FC236}">
                <a16:creationId xmlns:a16="http://schemas.microsoft.com/office/drawing/2014/main" id="{0B82FC12-C01F-4F48-B84B-15A0972B7C23}"/>
              </a:ext>
            </a:extLst>
          </p:cNvPr>
          <p:cNvPicPr>
            <a:picLocks noChangeAspect="1"/>
          </p:cNvPicPr>
          <p:nvPr/>
        </p:nvPicPr>
        <p:blipFill>
          <a:blip r:embed="rId2"/>
          <a:stretch>
            <a:fillRect/>
          </a:stretch>
        </p:blipFill>
        <p:spPr>
          <a:xfrm>
            <a:off x="13252" y="1795937"/>
            <a:ext cx="8050248" cy="4830149"/>
          </a:xfrm>
          <a:prstGeom prst="rect">
            <a:avLst/>
          </a:prstGeom>
        </p:spPr>
      </p:pic>
    </p:spTree>
    <p:extLst>
      <p:ext uri="{BB962C8B-B14F-4D97-AF65-F5344CB8AC3E}">
        <p14:creationId xmlns:p14="http://schemas.microsoft.com/office/powerpoint/2010/main" val="1659051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Map&#10;&#10;Description automatically generated">
            <a:extLst>
              <a:ext uri="{FF2B5EF4-FFF2-40B4-BE49-F238E27FC236}">
                <a16:creationId xmlns:a16="http://schemas.microsoft.com/office/drawing/2014/main" id="{C50D8927-1DCD-7043-A43E-6DE41D679E0A}"/>
              </a:ext>
            </a:extLst>
          </p:cNvPr>
          <p:cNvPicPr>
            <a:picLocks noChangeAspect="1"/>
          </p:cNvPicPr>
          <p:nvPr/>
        </p:nvPicPr>
        <p:blipFill>
          <a:blip r:embed="rId2"/>
          <a:stretch>
            <a:fillRect/>
          </a:stretch>
        </p:blipFill>
        <p:spPr>
          <a:xfrm>
            <a:off x="-1" y="1546531"/>
            <a:ext cx="8719931" cy="5231958"/>
          </a:xfrm>
          <a:prstGeom prst="rect">
            <a:avLst/>
          </a:prstGeom>
        </p:spPr>
      </p:pic>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3) Do the causes of wildfires change significantly between states</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990222" y="2215565"/>
            <a:ext cx="4189252" cy="3918098"/>
          </a:xfrm>
        </p:spPr>
        <p:txBody>
          <a:bodyPr>
            <a:normAutofit/>
          </a:bodyPr>
          <a:lstStyle/>
          <a:p>
            <a:r>
              <a:rPr lang="en-GB" sz="2000" b="1" dirty="0">
                <a:solidFill>
                  <a:srgbClr val="FF0000"/>
                </a:solidFill>
                <a:latin typeface="Calibri" panose="020F0502020204030204" pitchFamily="34" charset="0"/>
                <a:cs typeface="Calibri" panose="020F0502020204030204" pitchFamily="34" charset="0"/>
              </a:rPr>
              <a:t>There is significant variation in the causes of fires between states</a:t>
            </a:r>
          </a:p>
          <a:p>
            <a:r>
              <a:rPr lang="en-GB" sz="2000" dirty="0">
                <a:latin typeface="Calibri" panose="020F0502020204030204" pitchFamily="34" charset="0"/>
                <a:cs typeface="Calibri" panose="020F0502020204030204" pitchFamily="34" charset="0"/>
              </a:rPr>
              <a:t>Some of the more interesting observations are as follows.</a:t>
            </a:r>
          </a:p>
          <a:p>
            <a:r>
              <a:rPr lang="en-GB" sz="2000" dirty="0">
                <a:latin typeface="Calibri" panose="020F0502020204030204" pitchFamily="34" charset="0"/>
                <a:cs typeface="Calibri" panose="020F0502020204030204" pitchFamily="34" charset="0"/>
              </a:rPr>
              <a:t>The South Eastern States of Mississippi, Alabama, Georgia and North Carolina have the most fires due to Arson.</a:t>
            </a:r>
          </a:p>
          <a:p>
            <a:r>
              <a:rPr lang="en-GB" sz="2000" dirty="0">
                <a:latin typeface="Calibri" panose="020F0502020204030204" pitchFamily="34" charset="0"/>
                <a:cs typeface="Calibri" panose="020F0502020204030204" pitchFamily="34" charset="0"/>
              </a:rPr>
              <a:t>California also has a reasonably high number of arson cases per year.</a:t>
            </a:r>
          </a:p>
        </p:txBody>
      </p:sp>
    </p:spTree>
    <p:extLst>
      <p:ext uri="{BB962C8B-B14F-4D97-AF65-F5344CB8AC3E}">
        <p14:creationId xmlns:p14="http://schemas.microsoft.com/office/powerpoint/2010/main" val="345400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Map&#10;&#10;Description automatically generated">
            <a:extLst>
              <a:ext uri="{FF2B5EF4-FFF2-40B4-BE49-F238E27FC236}">
                <a16:creationId xmlns:a16="http://schemas.microsoft.com/office/drawing/2014/main" id="{3FD361D2-98EE-2A42-AC95-B67EBFF57B8B}"/>
              </a:ext>
            </a:extLst>
          </p:cNvPr>
          <p:cNvPicPr>
            <a:picLocks noChangeAspect="1"/>
          </p:cNvPicPr>
          <p:nvPr/>
        </p:nvPicPr>
        <p:blipFill>
          <a:blip r:embed="rId2"/>
          <a:stretch>
            <a:fillRect/>
          </a:stretch>
        </p:blipFill>
        <p:spPr>
          <a:xfrm>
            <a:off x="0" y="1546529"/>
            <a:ext cx="8719930" cy="5231959"/>
          </a:xfrm>
          <a:prstGeom prst="rect">
            <a:avLst/>
          </a:prstGeom>
        </p:spPr>
      </p:pic>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3) Do the causes of wildfires change significantly between states</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8003477" y="2224709"/>
            <a:ext cx="4189252" cy="3918098"/>
          </a:xfrm>
        </p:spPr>
        <p:txBody>
          <a:bodyPr>
            <a:normAutofit/>
          </a:bodyPr>
          <a:lstStyle/>
          <a:p>
            <a:r>
              <a:rPr lang="en-GB" sz="2000" dirty="0">
                <a:latin typeface="Calibri" panose="020F0502020204030204" pitchFamily="34" charset="0"/>
                <a:cs typeface="Calibri" panose="020F0502020204030204" pitchFamily="34" charset="0"/>
              </a:rPr>
              <a:t>The South Eastern states of Georgia and North Carolina also seem to have a reasonably large proportion of fires caused by children, as does California.</a:t>
            </a:r>
          </a:p>
          <a:p>
            <a:r>
              <a:rPr lang="en-GB" sz="2000" dirty="0">
                <a:latin typeface="Calibri" panose="020F0502020204030204" pitchFamily="34" charset="0"/>
                <a:cs typeface="Calibri" panose="020F0502020204030204" pitchFamily="34" charset="0"/>
              </a:rPr>
              <a:t>Further investigation is required to provide explanation for these findings</a:t>
            </a:r>
            <a:r>
              <a:rPr lang="en-GB" dirty="0">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3014139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p&#10;&#10;Description automatically generated">
            <a:extLst>
              <a:ext uri="{FF2B5EF4-FFF2-40B4-BE49-F238E27FC236}">
                <a16:creationId xmlns:a16="http://schemas.microsoft.com/office/drawing/2014/main" id="{44B335F3-11B7-E54A-AFD9-900F08BE8161}"/>
              </a:ext>
            </a:extLst>
          </p:cNvPr>
          <p:cNvPicPr>
            <a:picLocks noChangeAspect="1"/>
          </p:cNvPicPr>
          <p:nvPr/>
        </p:nvPicPr>
        <p:blipFill>
          <a:blip r:embed="rId2"/>
          <a:stretch>
            <a:fillRect/>
          </a:stretch>
        </p:blipFill>
        <p:spPr>
          <a:xfrm>
            <a:off x="0" y="1550504"/>
            <a:ext cx="8735391" cy="5241235"/>
          </a:xfrm>
          <a:prstGeom prst="rect">
            <a:avLst/>
          </a:prstGeom>
        </p:spPr>
      </p:pic>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3) Do the causes of wildfires change significantly between states</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8003476" y="2005253"/>
            <a:ext cx="4189252" cy="3918098"/>
          </a:xfrm>
        </p:spPr>
        <p:txBody>
          <a:bodyPr>
            <a:normAutofit/>
          </a:bodyPr>
          <a:lstStyle/>
          <a:p>
            <a:r>
              <a:rPr lang="en-GB" dirty="0">
                <a:latin typeface="Calibri" panose="020F0502020204030204" pitchFamily="34" charset="0"/>
                <a:cs typeface="Calibri" panose="020F0502020204030204" pitchFamily="34" charset="0"/>
              </a:rPr>
              <a:t>Fires by lightning are definitely more common on the West coast of America.</a:t>
            </a:r>
          </a:p>
          <a:p>
            <a:r>
              <a:rPr lang="en-GB" dirty="0">
                <a:latin typeface="Calibri" panose="020F0502020204030204" pitchFamily="34" charset="0"/>
                <a:cs typeface="Calibri" panose="020F0502020204030204" pitchFamily="34" charset="0"/>
              </a:rPr>
              <a:t>Florida is also prone to lightning in the summer months due to tropical storms that are often present near the Caribbean. </a:t>
            </a:r>
          </a:p>
        </p:txBody>
      </p:sp>
    </p:spTree>
    <p:extLst>
      <p:ext uri="{BB962C8B-B14F-4D97-AF65-F5344CB8AC3E}">
        <p14:creationId xmlns:p14="http://schemas.microsoft.com/office/powerpoint/2010/main" val="1096585145"/>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4617</TotalTime>
  <Words>1012</Words>
  <Application>Microsoft Macintosh PowerPoint</Application>
  <PresentationFormat>Widescreen</PresentationFormat>
  <Paragraphs>68</Paragraphs>
  <Slides>14</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Gill Sans MT</vt:lpstr>
      <vt:lpstr>Goudy Old Style</vt:lpstr>
      <vt:lpstr>ClassicFrameVTI</vt:lpstr>
      <vt:lpstr>Study of wildfires in the us  For the years 1992-2015</vt:lpstr>
      <vt:lpstr>Project brief </vt:lpstr>
      <vt:lpstr>1) Have occurrences of wildfires increased or decreased over the reporting period</vt:lpstr>
      <vt:lpstr>1) Have occurrences of wildfires increased or decreased over the reporting period</vt:lpstr>
      <vt:lpstr>2) Have the causes of wildfires changed over the reporting period</vt:lpstr>
      <vt:lpstr>2) Have the causes of wildfires changed over the reporting period</vt:lpstr>
      <vt:lpstr>3) Do the causes of wildfires change significantly between states</vt:lpstr>
      <vt:lpstr>3) Do the causes of wildfires change significantly between states</vt:lpstr>
      <vt:lpstr>3) Do the causes of wildfires change significantly between states</vt:lpstr>
      <vt:lpstr>4) Do most fires occur at the same time of year country wide</vt:lpstr>
      <vt:lpstr>4) Do most fires occur at the same time of year country wide</vt:lpstr>
      <vt:lpstr>4) Do most fires occur at the same time of year country wide</vt:lpstr>
      <vt:lpstr>CONCLUSIONs and notes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Study of wildfires in the us  For the years 1992-2015</dc:title>
  <dc:creator>Nick Cunnington</dc:creator>
  <cp:lastModifiedBy>Nick Cunnington</cp:lastModifiedBy>
  <cp:revision>70</cp:revision>
  <dcterms:created xsi:type="dcterms:W3CDTF">2020-09-28T09:57:16Z</dcterms:created>
  <dcterms:modified xsi:type="dcterms:W3CDTF">2020-11-11T15:18:06Z</dcterms:modified>
</cp:coreProperties>
</file>

<file path=docProps/thumbnail.jpeg>
</file>